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6" r:id="rId3"/>
    <p:sldId id="257" r:id="rId4"/>
    <p:sldId id="258" r:id="rId5"/>
    <p:sldId id="269" r:id="rId6"/>
    <p:sldId id="270" r:id="rId7"/>
    <p:sldId id="271" r:id="rId9"/>
    <p:sldId id="272" r:id="rId10"/>
    <p:sldId id="273" r:id="rId11"/>
    <p:sldId id="274" r:id="rId12"/>
    <p:sldId id="275" r:id="rId13"/>
    <p:sldId id="276" r:id="rId14"/>
    <p:sldId id="277" r:id="rId15"/>
    <p:sldId id="278" r:id="rId16"/>
    <p:sldId id="280" r:id="rId17"/>
    <p:sldId id="281" r:id="rId18"/>
    <p:sldId id="259" r:id="rId19"/>
    <p:sldId id="260" r:id="rId20"/>
    <p:sldId id="261" r:id="rId21"/>
    <p:sldId id="262" r:id="rId22"/>
    <p:sldId id="263" r:id="rId23"/>
    <p:sldId id="264" r:id="rId24"/>
    <p:sldId id="265" r:id="rId25"/>
    <p:sldId id="266" r:id="rId26"/>
    <p:sldId id="267" r:id="rId27"/>
    <p:sldId id="284" r:id="rId28"/>
    <p:sldId id="28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PhAnim="0"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descr="关系图"/>
          <p:cNvPicPr>
            <a:picLocks noChangeAspect="1"/>
          </p:cNvPicPr>
          <p:nvPr/>
        </p:nvPicPr>
        <p:blipFill>
          <a:blip r:embed="rId2"/>
          <a:srcRect r="2528" b="10909"/>
          <a:stretch>
            <a:fillRect/>
          </a:stretch>
        </p:blipFill>
        <p:spPr>
          <a:xfrm>
            <a:off x="239184" y="692150"/>
            <a:ext cx="11885083" cy="6110288"/>
          </a:xfrm>
          <a:prstGeom prst="rect">
            <a:avLst/>
          </a:prstGeom>
          <a:noFill/>
          <a:ln w="9525">
            <a:noFill/>
          </a:ln>
        </p:spPr>
      </p:pic>
      <p:sp>
        <p:nvSpPr>
          <p:cNvPr id="10" name="Rectangle 7"/>
          <p:cNvSpPr>
            <a:spLocks noChangeArrowheads="1"/>
          </p:cNvSpPr>
          <p:nvPr/>
        </p:nvSpPr>
        <p:spPr bwMode="auto">
          <a:xfrm>
            <a:off x="2117" y="549275"/>
            <a:ext cx="12192000" cy="1511300"/>
          </a:xfrm>
          <a:prstGeom prst="rect">
            <a:avLst/>
          </a:prstGeom>
          <a:gradFill rotWithShape="0">
            <a:gsLst>
              <a:gs pos="0">
                <a:schemeClr val="bg2">
                  <a:gamma/>
                  <a:tint val="0"/>
                  <a:invGamma/>
                </a:schemeClr>
              </a:gs>
              <a:gs pos="100000">
                <a:schemeClr val="bg2">
                  <a:alpha val="53999"/>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2051" name="Rectangle 3"/>
          <p:cNvSpPr>
            <a:spLocks noChangeArrowheads="1"/>
          </p:cNvSpPr>
          <p:nvPr>
            <p:ph type="subTitle" idx="1"/>
          </p:nvPr>
        </p:nvSpPr>
        <p:spPr>
          <a:xfrm>
            <a:off x="2544233" y="2492375"/>
            <a:ext cx="7393517" cy="1222375"/>
          </a:xfrm>
        </p:spPr>
        <p:txBody>
          <a:bodyPr anchor="ctr"/>
          <a:lstStyle>
            <a:lvl1pPr marL="0" indent="0" algn="ctr">
              <a:buFontTx/>
              <a:buNone/>
              <a:defRPr/>
            </a:lvl1pPr>
          </a:lstStyle>
          <a:p>
            <a:pPr lvl="0"/>
            <a:r>
              <a:rPr lang="en-US" altLang="zh-CN" noProof="0" smtClean="0"/>
              <a:t>Click to edit Master subtitle style</a:t>
            </a:r>
            <a:endParaRPr lang="en-US" altLang="zh-CN" noProof="0" smtClean="0"/>
          </a:p>
        </p:txBody>
      </p:sp>
      <p:sp>
        <p:nvSpPr>
          <p:cNvPr id="2056" name="Rectangle 8"/>
          <p:cNvSpPr>
            <a:spLocks noChangeArrowheads="1"/>
          </p:cNvSpPr>
          <p:nvPr>
            <p:ph type="ctrTitle"/>
          </p:nvPr>
        </p:nvSpPr>
        <p:spPr>
          <a:xfrm>
            <a:off x="1007533" y="620713"/>
            <a:ext cx="10363200" cy="1470025"/>
          </a:xfrm>
        </p:spPr>
        <p:txBody>
          <a:bodyPr/>
          <a:lstStyle>
            <a:lvl1pPr>
              <a:defRPr sz="3600"/>
            </a:lvl1pPr>
          </a:lstStyle>
          <a:p>
            <a:pPr lvl="0"/>
            <a:r>
              <a:rPr lang="en-US" altLang="zh-CN" noProof="0" smtClean="0"/>
              <a:t>Click to edit Master title style</a:t>
            </a:r>
            <a:endParaRPr lang="en-US" altLang="zh-CN" noProof="0" smtClean="0"/>
          </a:p>
        </p:txBody>
      </p:sp>
      <p:sp>
        <p:nvSpPr>
          <p:cNvPr id="11" name="Rectangle 4"/>
          <p:cNvSpPr>
            <a:spLocks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483D048C-078F-429B-9241-F22E3B510AAF}" type="datetimeFigureOut">
              <a:rPr lang="en-IN" smtClean="0"/>
            </a:fld>
            <a:endParaRPr lang="en-IN"/>
          </a:p>
        </p:txBody>
      </p:sp>
      <p:sp>
        <p:nvSpPr>
          <p:cNvPr id="12" name="Rectangle 5"/>
          <p:cNvSpPr>
            <a:spLocks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IN"/>
          </a:p>
        </p:txBody>
      </p:sp>
      <p:sp>
        <p:nvSpPr>
          <p:cNvPr id="13" name="Rectangle 6"/>
          <p:cNvSpPr>
            <a:spLocks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D743250D-B4C5-478D-9933-5484F6EA9E8E}" type="slidenum">
              <a:rPr lang="en-IN" smtClean="0"/>
            </a:fld>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483D048C-078F-429B-9241-F22E3B510AAF}" type="datetimeFigureOut">
              <a:rPr lang="en-IN" smtClean="0"/>
            </a:fld>
            <a:endParaRPr lang="en-IN"/>
          </a:p>
        </p:txBody>
      </p:sp>
      <p:sp>
        <p:nvSpPr>
          <p:cNvPr id="5" name="Footer Placeholder 4"/>
          <p:cNvSpPr>
            <a:spLocks noGrp="1"/>
          </p:cNvSpPr>
          <p:nvPr>
            <p:ph type="ftr" sz="quarter" idx="11"/>
          </p:nvPr>
        </p:nvSpPr>
        <p:spPr/>
        <p:txBody>
          <a:bodyPr/>
          <a:p>
            <a:endParaRPr lang="en-IN"/>
          </a:p>
        </p:txBody>
      </p:sp>
      <p:sp>
        <p:nvSpPr>
          <p:cNvPr id="6" name="Slide Number Placeholder 5"/>
          <p:cNvSpPr>
            <a:spLocks noGrp="1"/>
          </p:cNvSpPr>
          <p:nvPr>
            <p:ph type="sldNum" sz="quarter" idx="12"/>
          </p:nvPr>
        </p:nvSpPr>
        <p:spPr/>
        <p:txBody>
          <a:bodyPr/>
          <a:p>
            <a:fld id="{D743250D-B4C5-478D-9933-5484F6EA9E8E}" type="slidenum">
              <a:rPr lang="en-IN" smtClean="0"/>
            </a:fld>
            <a:endParaRPr lang="en-IN"/>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264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483D048C-078F-429B-9241-F22E3B510AAF}" type="datetimeFigureOut">
              <a:rPr lang="en-IN" smtClean="0"/>
            </a:fld>
            <a:endParaRPr lang="en-IN"/>
          </a:p>
        </p:txBody>
      </p:sp>
      <p:sp>
        <p:nvSpPr>
          <p:cNvPr id="5" name="Footer Placeholder 4"/>
          <p:cNvSpPr>
            <a:spLocks noGrp="1"/>
          </p:cNvSpPr>
          <p:nvPr>
            <p:ph type="ftr" sz="quarter" idx="11"/>
          </p:nvPr>
        </p:nvSpPr>
        <p:spPr/>
        <p:txBody>
          <a:bodyPr/>
          <a:p>
            <a:endParaRPr lang="en-IN"/>
          </a:p>
        </p:txBody>
      </p:sp>
      <p:sp>
        <p:nvSpPr>
          <p:cNvPr id="6" name="Slide Number Placeholder 5"/>
          <p:cNvSpPr>
            <a:spLocks noGrp="1"/>
          </p:cNvSpPr>
          <p:nvPr>
            <p:ph type="sldNum" sz="quarter" idx="12"/>
          </p:nvPr>
        </p:nvSpPr>
        <p:spPr/>
        <p:txBody>
          <a:bodyPr/>
          <a:p>
            <a:fld id="{D743250D-B4C5-478D-9933-5484F6EA9E8E}" type="slidenum">
              <a:rPr lang="en-IN" smtClean="0"/>
            </a:fld>
            <a:endParaRPr lang="en-IN"/>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483D048C-078F-429B-9241-F22E3B510AAF}" type="datetimeFigureOut">
              <a:rPr lang="en-IN" smtClean="0"/>
            </a:fld>
            <a:endParaRPr lang="en-IN"/>
          </a:p>
        </p:txBody>
      </p:sp>
      <p:sp>
        <p:nvSpPr>
          <p:cNvPr id="5" name="Footer Placeholder 4"/>
          <p:cNvSpPr>
            <a:spLocks noGrp="1"/>
          </p:cNvSpPr>
          <p:nvPr>
            <p:ph type="ftr" sz="quarter" idx="11"/>
          </p:nvPr>
        </p:nvSpPr>
        <p:spPr/>
        <p:txBody>
          <a:bodyPr/>
          <a:p>
            <a:endParaRPr lang="en-IN"/>
          </a:p>
        </p:txBody>
      </p:sp>
      <p:sp>
        <p:nvSpPr>
          <p:cNvPr id="6" name="Slide Number Placeholder 5"/>
          <p:cNvSpPr>
            <a:spLocks noGrp="1"/>
          </p:cNvSpPr>
          <p:nvPr>
            <p:ph type="sldNum" sz="quarter" idx="12"/>
          </p:nvPr>
        </p:nvSpPr>
        <p:spPr/>
        <p:txBody>
          <a:bodyPr/>
          <a:p>
            <a:fld id="{D743250D-B4C5-478D-9933-5484F6EA9E8E}" type="slidenum">
              <a:rPr lang="en-IN" smtClean="0"/>
            </a:fld>
            <a:endParaRPr lang="en-IN"/>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fld id="{483D048C-078F-429B-9241-F22E3B510AAF}" type="datetimeFigureOut">
              <a:rPr lang="en-IN" smtClean="0"/>
            </a:fld>
            <a:endParaRPr lang="en-IN"/>
          </a:p>
        </p:txBody>
      </p:sp>
      <p:sp>
        <p:nvSpPr>
          <p:cNvPr id="5" name="Footer Placeholder 4"/>
          <p:cNvSpPr>
            <a:spLocks noGrp="1"/>
          </p:cNvSpPr>
          <p:nvPr>
            <p:ph type="ftr" sz="quarter" idx="11"/>
          </p:nvPr>
        </p:nvSpPr>
        <p:spPr/>
        <p:txBody>
          <a:bodyPr/>
          <a:p>
            <a:endParaRPr lang="en-IN"/>
          </a:p>
        </p:txBody>
      </p:sp>
      <p:sp>
        <p:nvSpPr>
          <p:cNvPr id="6" name="Slide Number Placeholder 5"/>
          <p:cNvSpPr>
            <a:spLocks noGrp="1"/>
          </p:cNvSpPr>
          <p:nvPr>
            <p:ph type="sldNum" sz="quarter" idx="12"/>
          </p:nvPr>
        </p:nvSpPr>
        <p:spPr/>
        <p:txBody>
          <a:bodyPr/>
          <a:p>
            <a:fld id="{D743250D-B4C5-478D-9933-5484F6EA9E8E}" type="slidenum">
              <a:rPr lang="en-IN" smtClean="0"/>
            </a:fld>
            <a:endParaRPr lang="en-IN"/>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848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600200"/>
            <a:ext cx="53848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fld id="{483D048C-078F-429B-9241-F22E3B510AAF}" type="datetimeFigureOut">
              <a:rPr lang="en-IN" smtClean="0"/>
            </a:fld>
            <a:endParaRPr lang="en-IN"/>
          </a:p>
        </p:txBody>
      </p:sp>
      <p:sp>
        <p:nvSpPr>
          <p:cNvPr id="6" name="Footer Placeholder 5"/>
          <p:cNvSpPr>
            <a:spLocks noGrp="1"/>
          </p:cNvSpPr>
          <p:nvPr>
            <p:ph type="ftr" sz="quarter" idx="11"/>
          </p:nvPr>
        </p:nvSpPr>
        <p:spPr/>
        <p:txBody>
          <a:bodyPr/>
          <a:p>
            <a:endParaRPr lang="en-IN"/>
          </a:p>
        </p:txBody>
      </p:sp>
      <p:sp>
        <p:nvSpPr>
          <p:cNvPr id="7" name="Slide Number Placeholder 6"/>
          <p:cNvSpPr>
            <a:spLocks noGrp="1"/>
          </p:cNvSpPr>
          <p:nvPr>
            <p:ph type="sldNum" sz="quarter" idx="12"/>
          </p:nvPr>
        </p:nvSpPr>
        <p:spPr/>
        <p:txBody>
          <a:bodyPr/>
          <a:p>
            <a:fld id="{D743250D-B4C5-478D-9933-5484F6EA9E8E}" type="slidenum">
              <a:rPr lang="en-IN" smtClean="0"/>
            </a:fld>
            <a:endParaRPr lang="en-IN"/>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fld id="{483D048C-078F-429B-9241-F22E3B510AAF}" type="datetimeFigureOut">
              <a:rPr lang="en-IN" smtClean="0"/>
            </a:fld>
            <a:endParaRPr lang="en-IN"/>
          </a:p>
        </p:txBody>
      </p:sp>
      <p:sp>
        <p:nvSpPr>
          <p:cNvPr id="8" name="Footer Placeholder 7"/>
          <p:cNvSpPr>
            <a:spLocks noGrp="1"/>
          </p:cNvSpPr>
          <p:nvPr>
            <p:ph type="ftr" sz="quarter" idx="11"/>
          </p:nvPr>
        </p:nvSpPr>
        <p:spPr/>
        <p:txBody>
          <a:bodyPr/>
          <a:p>
            <a:endParaRPr lang="en-IN"/>
          </a:p>
        </p:txBody>
      </p:sp>
      <p:sp>
        <p:nvSpPr>
          <p:cNvPr id="9" name="Slide Number Placeholder 8"/>
          <p:cNvSpPr>
            <a:spLocks noGrp="1"/>
          </p:cNvSpPr>
          <p:nvPr>
            <p:ph type="sldNum" sz="quarter" idx="12"/>
          </p:nvPr>
        </p:nvSpPr>
        <p:spPr/>
        <p:txBody>
          <a:bodyPr/>
          <a:p>
            <a:fld id="{D743250D-B4C5-478D-9933-5484F6EA9E8E}" type="slidenum">
              <a:rPr lang="en-IN" smtClean="0"/>
            </a:fld>
            <a:endParaRPr lang="en-IN"/>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fld id="{483D048C-078F-429B-9241-F22E3B510AAF}" type="datetimeFigureOut">
              <a:rPr lang="en-IN" smtClean="0"/>
            </a:fld>
            <a:endParaRPr lang="en-IN"/>
          </a:p>
        </p:txBody>
      </p:sp>
      <p:sp>
        <p:nvSpPr>
          <p:cNvPr id="4" name="Footer Placeholder 3"/>
          <p:cNvSpPr>
            <a:spLocks noGrp="1"/>
          </p:cNvSpPr>
          <p:nvPr>
            <p:ph type="ftr" sz="quarter" idx="11"/>
          </p:nvPr>
        </p:nvSpPr>
        <p:spPr/>
        <p:txBody>
          <a:bodyPr/>
          <a:p>
            <a:endParaRPr lang="en-IN"/>
          </a:p>
        </p:txBody>
      </p:sp>
      <p:sp>
        <p:nvSpPr>
          <p:cNvPr id="5" name="Slide Number Placeholder 4"/>
          <p:cNvSpPr>
            <a:spLocks noGrp="1"/>
          </p:cNvSpPr>
          <p:nvPr>
            <p:ph type="sldNum" sz="quarter" idx="12"/>
          </p:nvPr>
        </p:nvSpPr>
        <p:spPr/>
        <p:txBody>
          <a:bodyPr/>
          <a:p>
            <a:fld id="{D743250D-B4C5-478D-9933-5484F6EA9E8E}" type="slidenum">
              <a:rPr lang="en-IN" smtClean="0"/>
            </a:fld>
            <a:endParaRPr lang="en-IN"/>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fld id="{483D048C-078F-429B-9241-F22E3B510AAF}" type="datetimeFigureOut">
              <a:rPr lang="en-IN" smtClean="0"/>
            </a:fld>
            <a:endParaRPr lang="en-IN"/>
          </a:p>
        </p:txBody>
      </p:sp>
      <p:sp>
        <p:nvSpPr>
          <p:cNvPr id="3" name="Footer Placeholder 2"/>
          <p:cNvSpPr>
            <a:spLocks noGrp="1"/>
          </p:cNvSpPr>
          <p:nvPr>
            <p:ph type="ftr" sz="quarter" idx="11"/>
          </p:nvPr>
        </p:nvSpPr>
        <p:spPr/>
        <p:txBody>
          <a:bodyPr/>
          <a:p>
            <a:endParaRPr lang="en-IN"/>
          </a:p>
        </p:txBody>
      </p:sp>
      <p:sp>
        <p:nvSpPr>
          <p:cNvPr id="4" name="Slide Number Placeholder 3"/>
          <p:cNvSpPr>
            <a:spLocks noGrp="1"/>
          </p:cNvSpPr>
          <p:nvPr>
            <p:ph type="sldNum" sz="quarter" idx="12"/>
          </p:nvPr>
        </p:nvSpPr>
        <p:spPr/>
        <p:txBody>
          <a:bodyPr/>
          <a:p>
            <a:fld id="{D743250D-B4C5-478D-9933-5484F6EA9E8E}" type="slidenum">
              <a:rPr lang="en-IN" smtClean="0"/>
            </a:fld>
            <a:endParaRPr lang="en-IN"/>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483D048C-078F-429B-9241-F22E3B510AAF}" type="datetimeFigureOut">
              <a:rPr lang="en-IN" smtClean="0"/>
            </a:fld>
            <a:endParaRPr lang="en-IN"/>
          </a:p>
        </p:txBody>
      </p:sp>
      <p:sp>
        <p:nvSpPr>
          <p:cNvPr id="6" name="Footer Placeholder 5"/>
          <p:cNvSpPr>
            <a:spLocks noGrp="1"/>
          </p:cNvSpPr>
          <p:nvPr>
            <p:ph type="ftr" sz="quarter" idx="11"/>
          </p:nvPr>
        </p:nvSpPr>
        <p:spPr/>
        <p:txBody>
          <a:bodyPr/>
          <a:p>
            <a:endParaRPr lang="en-IN"/>
          </a:p>
        </p:txBody>
      </p:sp>
      <p:sp>
        <p:nvSpPr>
          <p:cNvPr id="7" name="Slide Number Placeholder 6"/>
          <p:cNvSpPr>
            <a:spLocks noGrp="1"/>
          </p:cNvSpPr>
          <p:nvPr>
            <p:ph type="sldNum" sz="quarter" idx="12"/>
          </p:nvPr>
        </p:nvSpPr>
        <p:spPr/>
        <p:txBody>
          <a:bodyPr/>
          <a:p>
            <a:fld id="{D743250D-B4C5-478D-9933-5484F6EA9E8E}" type="slidenum">
              <a:rPr lang="en-IN" smtClean="0"/>
            </a:fld>
            <a:endParaRPr lang="en-IN"/>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483D048C-078F-429B-9241-F22E3B510AAF}" type="datetimeFigureOut">
              <a:rPr lang="en-IN" smtClean="0"/>
            </a:fld>
            <a:endParaRPr lang="en-IN"/>
          </a:p>
        </p:txBody>
      </p:sp>
      <p:sp>
        <p:nvSpPr>
          <p:cNvPr id="6" name="Footer Placeholder 5"/>
          <p:cNvSpPr>
            <a:spLocks noGrp="1"/>
          </p:cNvSpPr>
          <p:nvPr>
            <p:ph type="ftr" sz="quarter" idx="11"/>
          </p:nvPr>
        </p:nvSpPr>
        <p:spPr/>
        <p:txBody>
          <a:bodyPr/>
          <a:p>
            <a:endParaRPr lang="en-IN"/>
          </a:p>
        </p:txBody>
      </p:sp>
      <p:sp>
        <p:nvSpPr>
          <p:cNvPr id="7" name="Slide Number Placeholder 6"/>
          <p:cNvSpPr>
            <a:spLocks noGrp="1"/>
          </p:cNvSpPr>
          <p:nvPr>
            <p:ph type="sldNum" sz="quarter" idx="12"/>
          </p:nvPr>
        </p:nvSpPr>
        <p:spPr/>
        <p:txBody>
          <a:bodyPr/>
          <a:p>
            <a:fld id="{D743250D-B4C5-478D-9933-5484F6EA9E8E}" type="slidenum">
              <a:rPr lang="en-IN" smtClean="0"/>
            </a:fld>
            <a:endParaRPr lang="en-IN"/>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ChangeArrowheads="1"/>
          </p:cNvSpPr>
          <p:nvPr/>
        </p:nvSpPr>
        <p:spPr bwMode="auto">
          <a:xfrm>
            <a:off x="2117" y="333375"/>
            <a:ext cx="12192000" cy="1009650"/>
          </a:xfrm>
          <a:prstGeom prst="rect">
            <a:avLst/>
          </a:prstGeom>
          <a:gradFill rotWithShape="0">
            <a:gsLst>
              <a:gs pos="0">
                <a:schemeClr val="bg2">
                  <a:gamma/>
                  <a:tint val="0"/>
                  <a:invGamma/>
                </a:schemeClr>
              </a:gs>
              <a:gs pos="100000">
                <a:schemeClr val="bg2">
                  <a:alpha val="53999"/>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pic>
        <p:nvPicPr>
          <p:cNvPr id="1027" name="Picture 3" descr="关系图"/>
          <p:cNvPicPr>
            <a:picLocks noChangeAspect="1"/>
          </p:cNvPicPr>
          <p:nvPr/>
        </p:nvPicPr>
        <p:blipFill>
          <a:blip r:embed="rId12"/>
          <a:srcRect t="1094" r="8122" b="13318"/>
          <a:stretch>
            <a:fillRect/>
          </a:stretch>
        </p:blipFill>
        <p:spPr>
          <a:xfrm>
            <a:off x="7730067" y="4438650"/>
            <a:ext cx="4453467" cy="2333625"/>
          </a:xfrm>
          <a:prstGeom prst="rect">
            <a:avLst/>
          </a:prstGeom>
          <a:noFill/>
          <a:ln w="9525">
            <a:noFill/>
          </a:ln>
        </p:spPr>
      </p:pic>
      <p:sp>
        <p:nvSpPr>
          <p:cNvPr id="1028" name="Rectangle 4"/>
          <p:cNvSpPr/>
          <p:nvPr>
            <p:ph type="title"/>
          </p:nvPr>
        </p:nvSpPr>
        <p:spPr>
          <a:xfrm>
            <a:off x="609600" y="274638"/>
            <a:ext cx="10972800" cy="1143000"/>
          </a:xfrm>
          <a:prstGeom prst="rect">
            <a:avLst/>
          </a:prstGeom>
          <a:noFill/>
          <a:ln w="9525">
            <a:noFill/>
          </a:ln>
        </p:spPr>
        <p:txBody>
          <a:bodyPr anchor="ctr"/>
          <a:p>
            <a:pPr lvl="0"/>
            <a:r>
              <a:rPr lang="en-US" altLang="zh-CN" dirty="0"/>
              <a:t>Click to edit Master title style</a:t>
            </a:r>
            <a:endParaRPr lang="en-US" altLang="zh-CN" dirty="0"/>
          </a:p>
        </p:txBody>
      </p:sp>
      <p:sp>
        <p:nvSpPr>
          <p:cNvPr id="1029" name="Rectangle 5"/>
          <p:cNvSpPr/>
          <p:nvPr>
            <p:ph type="body" idx="1"/>
          </p:nvPr>
        </p:nvSpPr>
        <p:spPr>
          <a:xfrm>
            <a:off x="609600" y="1600200"/>
            <a:ext cx="10972800" cy="4525963"/>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30" name="Rectangle 6"/>
          <p:cNvSpPr>
            <a:spLocks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483D048C-078F-429B-9241-F22E3B510AAF}" type="datetimeFigureOut">
              <a:rPr lang="en-IN" smtClean="0"/>
            </a:fld>
            <a:endParaRPr lang="en-IN"/>
          </a:p>
        </p:txBody>
      </p:sp>
      <p:sp>
        <p:nvSpPr>
          <p:cNvPr id="1031" name="Rectangle 7"/>
          <p:cNvSpPr>
            <a:spLocks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IN"/>
          </a:p>
        </p:txBody>
      </p:sp>
      <p:sp>
        <p:nvSpPr>
          <p:cNvPr id="1032" name="Rectangle 8"/>
          <p:cNvSpPr>
            <a:spLocks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D743250D-B4C5-478D-9933-5484F6EA9E8E}" type="slidenum">
              <a:rPr lang="en-IN" smtClean="0"/>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4.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4.png"/><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8.png"/><Relationship Id="rId1"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png"/><Relationship Id="rId1"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2.png"/><Relationship Id="rId1" Type="http://schemas.openxmlformats.org/officeDocument/2006/relationships/image" Target="../media/image21.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7.png"/><Relationship Id="rId1"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9.png"/><Relationship Id="rId1" Type="http://schemas.openxmlformats.org/officeDocument/2006/relationships/image" Target="../media/image28.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5.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9.png"/><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IN" sz="5400" dirty="0">
                <a:ln w="22225">
                  <a:solidFill>
                    <a:schemeClr val="accent2"/>
                  </a:solidFill>
                  <a:prstDash val="solid"/>
                </a:ln>
                <a:solidFill>
                  <a:schemeClr val="accent2">
                    <a:lumMod val="40000"/>
                    <a:lumOff val="60000"/>
                  </a:schemeClr>
                </a:solidFill>
                <a:effectLst/>
              </a:rPr>
              <a:t>Unit – V</a:t>
            </a:r>
            <a:br>
              <a:rPr lang="en-IN" sz="5400" dirty="0">
                <a:ln w="22225">
                  <a:solidFill>
                    <a:schemeClr val="accent2"/>
                  </a:solidFill>
                  <a:prstDash val="solid"/>
                </a:ln>
                <a:solidFill>
                  <a:schemeClr val="accent2">
                    <a:lumMod val="40000"/>
                    <a:lumOff val="60000"/>
                  </a:schemeClr>
                </a:solidFill>
                <a:effectLst/>
              </a:rPr>
            </a:br>
            <a:br>
              <a:rPr lang="en-IN" dirty="0"/>
            </a:br>
            <a:endParaRPr lang="en-IN" dirty="0"/>
          </a:p>
        </p:txBody>
      </p:sp>
      <p:sp>
        <p:nvSpPr>
          <p:cNvPr id="3" name="Subtitle 2"/>
          <p:cNvSpPr>
            <a:spLocks noGrp="1"/>
          </p:cNvSpPr>
          <p:nvPr>
            <p:ph type="subTitle" idx="1"/>
          </p:nvPr>
        </p:nvSpPr>
        <p:spPr>
          <a:xfrm>
            <a:off x="2430145" y="2091055"/>
            <a:ext cx="8284210" cy="2502535"/>
          </a:xfrm>
        </p:spPr>
        <p:txBody>
          <a:bodyPr>
            <a:noAutofit/>
          </a:bodyPr>
          <a:lstStyle/>
          <a:p>
            <a:r>
              <a:rPr lang="en-IN" sz="5400" dirty="0">
                <a:ln w="22225">
                  <a:solidFill>
                    <a:schemeClr val="accent2"/>
                  </a:solidFill>
                  <a:prstDash val="solid"/>
                </a:ln>
                <a:solidFill>
                  <a:schemeClr val="accent2">
                    <a:lumMod val="40000"/>
                    <a:lumOff val="60000"/>
                  </a:schemeClr>
                </a:solidFill>
                <a:effectLst/>
              </a:rPr>
              <a:t>Accounts of Insurance Companies and Insurance Claims</a:t>
            </a:r>
            <a:endParaRPr lang="en-IN" sz="5400" dirty="0">
              <a:ln w="22225">
                <a:solidFill>
                  <a:schemeClr val="accent2"/>
                </a:solidFill>
                <a:prstDash val="solid"/>
              </a:ln>
              <a:solidFill>
                <a:schemeClr val="accent2">
                  <a:lumMod val="40000"/>
                  <a:lumOff val="60000"/>
                </a:schemeClr>
              </a:solidFill>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5" name="Content Placeholder 4"/>
          <p:cNvPicPr>
            <a:picLocks noChangeAspect="1"/>
          </p:cNvPicPr>
          <p:nvPr>
            <p:ph sz="half" idx="1"/>
          </p:nvPr>
        </p:nvPicPr>
        <p:blipFill>
          <a:blip r:embed="rId1"/>
          <a:stretch>
            <a:fillRect/>
          </a:stretch>
        </p:blipFill>
        <p:spPr>
          <a:xfrm>
            <a:off x="176530" y="194310"/>
            <a:ext cx="5868670" cy="6510655"/>
          </a:xfrm>
          <a:prstGeom prst="rect">
            <a:avLst/>
          </a:prstGeom>
        </p:spPr>
      </p:pic>
      <p:pic>
        <p:nvPicPr>
          <p:cNvPr id="6" name="Content Placeholder 5"/>
          <p:cNvPicPr>
            <a:picLocks noChangeAspect="1"/>
          </p:cNvPicPr>
          <p:nvPr>
            <p:ph sz="half" idx="2"/>
          </p:nvPr>
        </p:nvPicPr>
        <p:blipFill>
          <a:blip r:embed="rId2"/>
          <a:stretch>
            <a:fillRect/>
          </a:stretch>
        </p:blipFill>
        <p:spPr>
          <a:xfrm>
            <a:off x="6045835" y="194310"/>
            <a:ext cx="6038215" cy="1842135"/>
          </a:xfrm>
          <a:prstGeom prst="rect">
            <a:avLst/>
          </a:prstGeom>
        </p:spPr>
      </p:pic>
      <p:pic>
        <p:nvPicPr>
          <p:cNvPr id="7" name="Picture 6"/>
          <p:cNvPicPr>
            <a:picLocks noChangeAspect="1"/>
          </p:cNvPicPr>
          <p:nvPr/>
        </p:nvPicPr>
        <p:blipFill>
          <a:blip r:embed="rId3"/>
          <a:stretch>
            <a:fillRect/>
          </a:stretch>
        </p:blipFill>
        <p:spPr>
          <a:xfrm>
            <a:off x="6291580" y="2167890"/>
            <a:ext cx="5793105" cy="453771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5" name="Content Placeholder 4"/>
          <p:cNvPicPr>
            <a:picLocks noChangeAspect="1"/>
          </p:cNvPicPr>
          <p:nvPr>
            <p:ph sz="half" idx="1"/>
          </p:nvPr>
        </p:nvPicPr>
        <p:blipFill>
          <a:blip r:embed="rId1"/>
          <a:stretch>
            <a:fillRect/>
          </a:stretch>
        </p:blipFill>
        <p:spPr>
          <a:xfrm>
            <a:off x="161290" y="88265"/>
            <a:ext cx="5482590" cy="6647815"/>
          </a:xfrm>
          <a:prstGeom prst="rect">
            <a:avLst/>
          </a:prstGeom>
        </p:spPr>
      </p:pic>
      <p:pic>
        <p:nvPicPr>
          <p:cNvPr id="6" name="Content Placeholder 5"/>
          <p:cNvPicPr>
            <a:picLocks noChangeAspect="1"/>
          </p:cNvPicPr>
          <p:nvPr>
            <p:ph sz="half" idx="2"/>
          </p:nvPr>
        </p:nvPicPr>
        <p:blipFill>
          <a:blip r:embed="rId2"/>
          <a:stretch>
            <a:fillRect/>
          </a:stretch>
        </p:blipFill>
        <p:spPr>
          <a:xfrm>
            <a:off x="5644515" y="88265"/>
            <a:ext cx="6386830" cy="664718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4" name="Content Placeholder 3"/>
          <p:cNvSpPr>
            <a:spLocks noGrp="1"/>
          </p:cNvSpPr>
          <p:nvPr>
            <p:ph sz="half" idx="2"/>
          </p:nvPr>
        </p:nvSpPr>
        <p:spPr/>
        <p:txBody>
          <a:bodyPr/>
          <a:p>
            <a:endParaRPr lang="en-US"/>
          </a:p>
        </p:txBody>
      </p:sp>
      <p:pic>
        <p:nvPicPr>
          <p:cNvPr id="5" name="Content Placeholder 4"/>
          <p:cNvPicPr>
            <a:picLocks noChangeAspect="1"/>
          </p:cNvPicPr>
          <p:nvPr>
            <p:ph sz="half" idx="1"/>
          </p:nvPr>
        </p:nvPicPr>
        <p:blipFill>
          <a:blip r:embed="rId1"/>
          <a:stretch>
            <a:fillRect/>
          </a:stretch>
        </p:blipFill>
        <p:spPr>
          <a:xfrm>
            <a:off x="93980" y="118745"/>
            <a:ext cx="11562715" cy="675386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IN" altLang="en-US"/>
              <a:t>			</a:t>
            </a:r>
            <a:r>
              <a:rPr lang="en-IN" altLang="en-US" b="1" i="1"/>
              <a:t>Terms to understand	</a:t>
            </a:r>
            <a:endParaRPr lang="en-IN" altLang="en-US" b="1" i="1"/>
          </a:p>
        </p:txBody>
      </p:sp>
      <p:sp>
        <p:nvSpPr>
          <p:cNvPr id="3" name="Content Placeholder 2"/>
          <p:cNvSpPr>
            <a:spLocks noGrp="1"/>
          </p:cNvSpPr>
          <p:nvPr>
            <p:ph sz="half" idx="1"/>
          </p:nvPr>
        </p:nvSpPr>
        <p:spPr>
          <a:xfrm>
            <a:off x="838200" y="1825625"/>
            <a:ext cx="4834890" cy="4351655"/>
          </a:xfrm>
        </p:spPr>
        <p:txBody>
          <a:bodyPr>
            <a:normAutofit fontScale="70000"/>
          </a:bodyPr>
          <a:p>
            <a:r>
              <a:rPr lang="en-IN" altLang="en-US" b="1" i="1"/>
              <a:t>First year Premium</a:t>
            </a:r>
            <a:r>
              <a:rPr lang="en-IN" altLang="en-US"/>
              <a:t>: The </a:t>
            </a:r>
            <a:r>
              <a:rPr lang="en-IN" altLang="en-US" sz="2800"/>
              <a:t>premium </a:t>
            </a:r>
            <a:r>
              <a:rPr lang="en-IN" altLang="en-US"/>
              <a:t>received incase of Life insurance for the first time.</a:t>
            </a:r>
            <a:endParaRPr lang="en-IN" altLang="en-US"/>
          </a:p>
          <a:p>
            <a:pPr marL="0" indent="0">
              <a:buNone/>
            </a:pPr>
            <a:endParaRPr lang="en-IN" altLang="en-US"/>
          </a:p>
          <a:p>
            <a:r>
              <a:rPr lang="en-IN" altLang="en-US" b="1" i="1"/>
              <a:t>Renewal premium</a:t>
            </a:r>
            <a:r>
              <a:rPr lang="en-IN" altLang="en-US"/>
              <a:t>: the premium received for the subsequent years.</a:t>
            </a:r>
            <a:endParaRPr lang="en-IN" altLang="en-US"/>
          </a:p>
          <a:p>
            <a:pPr marL="0" indent="0">
              <a:buNone/>
            </a:pPr>
            <a:endParaRPr lang="en-IN" altLang="en-US"/>
          </a:p>
          <a:p>
            <a:r>
              <a:rPr lang="en-IN" altLang="en-US" b="1" i="1"/>
              <a:t>Single Premium</a:t>
            </a:r>
            <a:r>
              <a:rPr lang="en-IN" altLang="en-US"/>
              <a:t>: Premium that is paid only once, at the time of taking the policy. </a:t>
            </a:r>
            <a:endParaRPr lang="en-IN" altLang="en-US"/>
          </a:p>
        </p:txBody>
      </p:sp>
      <p:sp>
        <p:nvSpPr>
          <p:cNvPr id="4" name="Content Placeholder 3"/>
          <p:cNvSpPr>
            <a:spLocks noGrp="1"/>
          </p:cNvSpPr>
          <p:nvPr>
            <p:ph sz="half" idx="2"/>
          </p:nvPr>
        </p:nvSpPr>
        <p:spPr>
          <a:xfrm>
            <a:off x="5673090" y="1825625"/>
            <a:ext cx="5680710" cy="4351655"/>
          </a:xfrm>
        </p:spPr>
        <p:txBody>
          <a:bodyPr>
            <a:normAutofit fontScale="60000"/>
          </a:bodyPr>
          <a:p>
            <a:r>
              <a:rPr lang="en-IN" altLang="en-US" b="1" i="1"/>
              <a:t>Claims</a:t>
            </a:r>
            <a:r>
              <a:rPr lang="en-IN" altLang="en-US"/>
              <a:t>: It is any amount to be paid by the insurance company to the policyholders, on the death </a:t>
            </a:r>
            <a:r>
              <a:rPr lang="en-IN" altLang="en-US" sz="2800"/>
              <a:t>or </a:t>
            </a:r>
            <a:r>
              <a:rPr lang="en-IN" altLang="en-US"/>
              <a:t>maturity.</a:t>
            </a:r>
            <a:endParaRPr lang="en-IN" altLang="en-US"/>
          </a:p>
          <a:p>
            <a:pPr marL="0" indent="0">
              <a:buNone/>
            </a:pPr>
            <a:endParaRPr lang="en-IN" altLang="en-US"/>
          </a:p>
          <a:p>
            <a:r>
              <a:rPr lang="en-IN" altLang="en-US" b="1" i="1"/>
              <a:t>Annuity: </a:t>
            </a:r>
            <a:r>
              <a:rPr lang="en-IN" altLang="en-US"/>
              <a:t>It is the annual payment that is paid by the insurance company for the lumpsum amount received in the form of consideration.</a:t>
            </a:r>
            <a:endParaRPr lang="en-IN" altLang="en-US"/>
          </a:p>
          <a:p>
            <a:pPr marL="0" indent="0">
              <a:buNone/>
            </a:pPr>
            <a:endParaRPr lang="en-IN" altLang="en-US"/>
          </a:p>
          <a:p>
            <a:r>
              <a:rPr lang="en-IN" altLang="en-US" b="1" i="1"/>
              <a:t>Surrender: </a:t>
            </a:r>
            <a:r>
              <a:rPr lang="en-IN" altLang="en-US"/>
              <a:t>The sale of the policy by the insured to the insurance company before its maturity.</a:t>
            </a:r>
            <a:endParaRPr lang="en-I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IN" altLang="en-US" i="1"/>
              <a:t>Cont..	</a:t>
            </a:r>
            <a:endParaRPr lang="en-IN" altLang="en-US" i="1"/>
          </a:p>
        </p:txBody>
      </p:sp>
      <p:sp>
        <p:nvSpPr>
          <p:cNvPr id="3" name="Content Placeholder 2"/>
          <p:cNvSpPr>
            <a:spLocks noGrp="1"/>
          </p:cNvSpPr>
          <p:nvPr>
            <p:ph idx="1"/>
          </p:nvPr>
        </p:nvSpPr>
        <p:spPr/>
        <p:txBody>
          <a:bodyPr/>
          <a:p>
            <a:r>
              <a:rPr lang="en-IN" altLang="en-US" sz="2800" b="1" i="1"/>
              <a:t>Reinsurance:</a:t>
            </a:r>
            <a:r>
              <a:rPr lang="en-IN" altLang="en-US" sz="2800"/>
              <a:t> When an insurance company insures its risk with another insurance company mainly to reduce the risk is called reinsurance.</a:t>
            </a:r>
            <a:endParaRPr lang="en-IN" altLang="en-US" sz="2800"/>
          </a:p>
          <a:p>
            <a:r>
              <a:rPr lang="en-IN" altLang="en-US" sz="2800" b="1" i="1"/>
              <a:t>Premium on reinsurance ceded:</a:t>
            </a:r>
            <a:r>
              <a:rPr lang="en-IN" altLang="en-US" sz="2800"/>
              <a:t> The premium payable by the original insurer to the reinsurer is called Premium on Reinsurance ceded.</a:t>
            </a:r>
            <a:endParaRPr lang="en-IN" altLang="en-US" sz="2800"/>
          </a:p>
          <a:p>
            <a:r>
              <a:rPr lang="en-IN" altLang="en-US" sz="2800" b="1" i="1"/>
              <a:t>Premium on Reinsurance accepted:</a:t>
            </a:r>
            <a:r>
              <a:rPr lang="en-IN" altLang="en-US" sz="2800"/>
              <a:t> The premium receivable by the reinsurer from the original insurer is called Premium on Reinsurance accepted.</a:t>
            </a:r>
            <a:endParaRPr lang="en-IN" altLang="en-US" sz="2800"/>
          </a:p>
          <a:p>
            <a:r>
              <a:rPr lang="en-IN" altLang="en-US" sz="2800" b="1" i="1"/>
              <a:t>Claims on reinsurance ceded:</a:t>
            </a:r>
            <a:r>
              <a:rPr lang="en-IN" altLang="en-US" sz="2800"/>
              <a:t> It is the claim amount recieved or recievable from the reinsurer for reinsurance ceded.</a:t>
            </a:r>
            <a:endParaRPr lang="en-IN" altLang="en-US" sz="2800"/>
          </a:p>
          <a:p>
            <a:endParaRPr lang="en-IN" altLang="en-US" sz="2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IN" altLang="en-US" i="1"/>
              <a:t>Cont..</a:t>
            </a:r>
            <a:endParaRPr lang="en-IN" altLang="en-US" i="1"/>
          </a:p>
        </p:txBody>
      </p:sp>
      <p:sp>
        <p:nvSpPr>
          <p:cNvPr id="3" name="Content Placeholder 2"/>
          <p:cNvSpPr>
            <a:spLocks noGrp="1"/>
          </p:cNvSpPr>
          <p:nvPr>
            <p:ph idx="1"/>
          </p:nvPr>
        </p:nvSpPr>
        <p:spPr/>
        <p:txBody>
          <a:bodyPr>
            <a:normAutofit lnSpcReduction="10000"/>
          </a:bodyPr>
          <a:p>
            <a:r>
              <a:rPr lang="en-IN" altLang="en-US" b="1" i="1"/>
              <a:t>Claims on Reinsurance accepted:</a:t>
            </a:r>
            <a:r>
              <a:rPr lang="en-IN" altLang="en-US"/>
              <a:t>  It is the amount paid or to be paid to the other insurers for the reinsurance accepted.</a:t>
            </a:r>
            <a:endParaRPr lang="en-IN" altLang="en-US"/>
          </a:p>
          <a:p>
            <a:pPr marL="0" indent="0">
              <a:buNone/>
            </a:pPr>
            <a:endParaRPr lang="en-IN" altLang="en-US"/>
          </a:p>
          <a:p>
            <a:r>
              <a:rPr lang="en-IN" altLang="en-US" b="1" i="1"/>
              <a:t>Commission on Reinsurance ceded</a:t>
            </a:r>
            <a:r>
              <a:rPr lang="en-IN" altLang="en-US" i="1"/>
              <a:t>:</a:t>
            </a:r>
            <a:r>
              <a:rPr lang="en-IN" altLang="en-US"/>
              <a:t> It is the commission that is recieved by the original insurer for transfering the business to the reinsurer.</a:t>
            </a:r>
            <a:endParaRPr lang="en-IN" altLang="en-US"/>
          </a:p>
          <a:p>
            <a:pPr marL="0" indent="0">
              <a:buNone/>
            </a:pPr>
            <a:endParaRPr lang="en-IN" altLang="en-US"/>
          </a:p>
          <a:p>
            <a:r>
              <a:rPr lang="en-IN" altLang="en-US" b="1" i="1"/>
              <a:t>Commission on Reinsurance accepted</a:t>
            </a:r>
            <a:r>
              <a:rPr lang="en-IN" altLang="en-US"/>
              <a:t>: It is the commission that is paid to the original insurer on accepting such bussiness thats transfered to them.</a:t>
            </a:r>
            <a:endParaRPr lang="en-I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bodyPr>
          <a:lstStyle/>
          <a:p>
            <a:r>
              <a:rPr lang="en-IN" b="1" i="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Accounting Records for General Insurance</a:t>
            </a:r>
            <a:endParaRPr lang="en-IN" b="1" i="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3" name="Content Placeholder 2"/>
          <p:cNvSpPr>
            <a:spLocks noGrp="1"/>
          </p:cNvSpPr>
          <p:nvPr>
            <p:ph idx="1"/>
          </p:nvPr>
        </p:nvSpPr>
        <p:spPr/>
        <p:txBody>
          <a:bodyPr/>
          <a:lstStyle/>
          <a:p>
            <a:r>
              <a:rPr lang="en-IN" dirty="0"/>
              <a:t>According to IRDA regulations 2002 the following accounts are to be prepared for the general insurance contracts.</a:t>
            </a:r>
            <a:endParaRPr lang="en-IN" dirty="0"/>
          </a:p>
          <a:p>
            <a:pPr marL="0" indent="0">
              <a:buNone/>
            </a:pPr>
            <a:endParaRPr lang="en-IN" dirty="0"/>
          </a:p>
          <a:p>
            <a:pPr>
              <a:buFont typeface="Wingdings" panose="05000000000000000000" pitchFamily="2" charset="2"/>
              <a:buChar char="ü"/>
            </a:pPr>
            <a:r>
              <a:rPr lang="en-IN" dirty="0"/>
              <a:t> Revenue Account (Form B – RA)</a:t>
            </a:r>
            <a:endParaRPr lang="en-IN" dirty="0"/>
          </a:p>
          <a:p>
            <a:pPr marL="0" indent="0">
              <a:buNone/>
            </a:pPr>
            <a:endParaRPr lang="en-IN" dirty="0"/>
          </a:p>
          <a:p>
            <a:pPr>
              <a:buFont typeface="Wingdings" panose="05000000000000000000" pitchFamily="2" charset="2"/>
              <a:buChar char="ü"/>
            </a:pPr>
            <a:r>
              <a:rPr lang="en-IN" dirty="0"/>
              <a:t>Profit and Loss Account (Form B – PL)</a:t>
            </a:r>
            <a:endParaRPr lang="en-IN" dirty="0"/>
          </a:p>
          <a:p>
            <a:pPr marL="0" indent="0">
              <a:buNone/>
            </a:pPr>
            <a:endParaRPr lang="en-IN" dirty="0"/>
          </a:p>
          <a:p>
            <a:pPr>
              <a:buFont typeface="Wingdings" panose="05000000000000000000" pitchFamily="2" charset="2"/>
              <a:buChar char="ü"/>
            </a:pPr>
            <a:r>
              <a:rPr lang="en-IN" dirty="0"/>
              <a:t>Balance Sheet (Form B – BS)</a:t>
            </a:r>
            <a:endParaRPr lang="en-IN"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1"/>
          <a:stretch>
            <a:fillRect/>
          </a:stretch>
        </p:blipFill>
        <p:spPr>
          <a:xfrm>
            <a:off x="384313" y="132522"/>
            <a:ext cx="11714921" cy="661283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245165" y="126310"/>
            <a:ext cx="11807686" cy="3302690"/>
          </a:xfrm>
          <a:prstGeom prst="rect">
            <a:avLst/>
          </a:prstGeom>
        </p:spPr>
      </p:pic>
      <p:pic>
        <p:nvPicPr>
          <p:cNvPr id="3" name="Picture 2"/>
          <p:cNvPicPr>
            <a:picLocks noChangeAspect="1"/>
          </p:cNvPicPr>
          <p:nvPr/>
        </p:nvPicPr>
        <p:blipFill>
          <a:blip r:embed="rId2"/>
          <a:stretch>
            <a:fillRect/>
          </a:stretch>
        </p:blipFill>
        <p:spPr>
          <a:xfrm>
            <a:off x="245164" y="3275978"/>
            <a:ext cx="11946835" cy="370129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161925" y="49489"/>
            <a:ext cx="11910805" cy="2497827"/>
          </a:xfrm>
          <a:prstGeom prst="rect">
            <a:avLst/>
          </a:prstGeom>
        </p:spPr>
      </p:pic>
      <p:pic>
        <p:nvPicPr>
          <p:cNvPr id="3" name="Picture 2"/>
          <p:cNvPicPr>
            <a:picLocks noChangeAspect="1"/>
          </p:cNvPicPr>
          <p:nvPr/>
        </p:nvPicPr>
        <p:blipFill>
          <a:blip r:embed="rId2"/>
          <a:stretch>
            <a:fillRect/>
          </a:stretch>
        </p:blipFill>
        <p:spPr>
          <a:xfrm>
            <a:off x="0" y="2685843"/>
            <a:ext cx="12072730" cy="416242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Introduction</a:t>
            </a:r>
            <a:endParaRPr lang="en-IN" dirty="0"/>
          </a:p>
        </p:txBody>
      </p:sp>
      <p:sp>
        <p:nvSpPr>
          <p:cNvPr id="3" name="Content Placeholder 2"/>
          <p:cNvSpPr>
            <a:spLocks noGrp="1"/>
          </p:cNvSpPr>
          <p:nvPr>
            <p:ph idx="1"/>
          </p:nvPr>
        </p:nvSpPr>
        <p:spPr/>
        <p:txBody>
          <a:bodyPr/>
          <a:lstStyle/>
          <a:p>
            <a:r>
              <a:rPr lang="en-IN" dirty="0"/>
              <a:t>Insurance is an agreement to make the loss or damage suffered by a person good by another person for consideration called Premium.</a:t>
            </a:r>
            <a:endParaRPr lang="en-IN" dirty="0"/>
          </a:p>
          <a:p>
            <a:r>
              <a:rPr lang="en-IN" dirty="0"/>
              <a:t>The person whose risk is covered is called Insured.</a:t>
            </a:r>
            <a:endParaRPr lang="en-IN" dirty="0"/>
          </a:p>
          <a:p>
            <a:r>
              <a:rPr lang="en-IN" dirty="0"/>
              <a:t>The company or the party which insures is called an Insurer.</a:t>
            </a:r>
            <a:endParaRPr lang="en-IN" dirty="0"/>
          </a:p>
          <a:p>
            <a:r>
              <a:rPr lang="en-IN" dirty="0"/>
              <a:t>The documents that give the terms and conditions of the insurance is an Insurance Policy.</a:t>
            </a:r>
            <a:endParaRPr lang="en-IN" dirty="0"/>
          </a:p>
          <a:p>
            <a:pPr marL="0" indent="0">
              <a:buNone/>
            </a:pPr>
            <a:endParaRPr lang="en-IN" dirty="0"/>
          </a:p>
          <a:p>
            <a:pPr marL="0" indent="0">
              <a:buNone/>
            </a:pPr>
            <a:endParaRPr lang="en-IN" dirty="0"/>
          </a:p>
          <a:p>
            <a:endParaRPr lang="en-IN"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66261" y="145774"/>
            <a:ext cx="5943600" cy="6678888"/>
          </a:xfrm>
          <a:prstGeom prst="rect">
            <a:avLst/>
          </a:prstGeom>
        </p:spPr>
      </p:pic>
      <p:pic>
        <p:nvPicPr>
          <p:cNvPr id="1026" name="Picture 2" descr="Schedule 3 and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2139" y="145774"/>
            <a:ext cx="5943600" cy="66788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152400" y="2782957"/>
            <a:ext cx="5943600" cy="3525078"/>
          </a:xfrm>
          <a:prstGeom prst="rect">
            <a:avLst/>
          </a:prstGeom>
        </p:spPr>
      </p:pic>
      <p:pic>
        <p:nvPicPr>
          <p:cNvPr id="3" name="Picture 2"/>
          <p:cNvPicPr>
            <a:picLocks noChangeAspect="1"/>
          </p:cNvPicPr>
          <p:nvPr/>
        </p:nvPicPr>
        <p:blipFill>
          <a:blip r:embed="rId2"/>
          <a:stretch>
            <a:fillRect/>
          </a:stretch>
        </p:blipFill>
        <p:spPr>
          <a:xfrm>
            <a:off x="152400" y="96286"/>
            <a:ext cx="5943600" cy="2779436"/>
          </a:xfrm>
          <a:prstGeom prst="rect">
            <a:avLst/>
          </a:prstGeom>
        </p:spPr>
      </p:pic>
      <p:pic>
        <p:nvPicPr>
          <p:cNvPr id="4" name="Picture 3"/>
          <p:cNvPicPr>
            <a:picLocks noChangeAspect="1"/>
          </p:cNvPicPr>
          <p:nvPr/>
        </p:nvPicPr>
        <p:blipFill>
          <a:blip r:embed="rId3"/>
          <a:stretch>
            <a:fillRect/>
          </a:stretch>
        </p:blipFill>
        <p:spPr>
          <a:xfrm>
            <a:off x="6248400" y="-39756"/>
            <a:ext cx="5943600" cy="655982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0" y="0"/>
            <a:ext cx="5943600" cy="6858000"/>
          </a:xfrm>
          <a:prstGeom prst="rect">
            <a:avLst/>
          </a:prstGeom>
        </p:spPr>
      </p:pic>
      <p:pic>
        <p:nvPicPr>
          <p:cNvPr id="3" name="Picture 2"/>
          <p:cNvPicPr>
            <a:picLocks noChangeAspect="1"/>
          </p:cNvPicPr>
          <p:nvPr/>
        </p:nvPicPr>
        <p:blipFill>
          <a:blip r:embed="rId2"/>
          <a:stretch>
            <a:fillRect/>
          </a:stretch>
        </p:blipFill>
        <p:spPr>
          <a:xfrm>
            <a:off x="6096000" y="93594"/>
            <a:ext cx="5943600" cy="676440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66675" y="-39756"/>
            <a:ext cx="6029325" cy="6897756"/>
          </a:xfrm>
          <a:prstGeom prst="rect">
            <a:avLst/>
          </a:prstGeom>
        </p:spPr>
      </p:pic>
      <p:pic>
        <p:nvPicPr>
          <p:cNvPr id="3" name="Picture 2"/>
          <p:cNvPicPr>
            <a:picLocks noChangeAspect="1"/>
          </p:cNvPicPr>
          <p:nvPr/>
        </p:nvPicPr>
        <p:blipFill>
          <a:blip r:embed="rId2"/>
          <a:stretch>
            <a:fillRect/>
          </a:stretch>
        </p:blipFill>
        <p:spPr>
          <a:xfrm>
            <a:off x="6214490" y="0"/>
            <a:ext cx="5593976" cy="68580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161925" y="0"/>
            <a:ext cx="12030075" cy="6858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IN" altLang="en-US"/>
              <a:t>			</a:t>
            </a:r>
            <a:r>
              <a:rPr lang="en-IN" altLang="en-US" b="1" i="1"/>
              <a:t>Insurance claims</a:t>
            </a:r>
            <a:endParaRPr lang="en-IN" altLang="en-US" b="1" i="1"/>
          </a:p>
        </p:txBody>
      </p:sp>
      <p:sp>
        <p:nvSpPr>
          <p:cNvPr id="3" name="Content Placeholder 2"/>
          <p:cNvSpPr>
            <a:spLocks noGrp="1"/>
          </p:cNvSpPr>
          <p:nvPr>
            <p:ph idx="1"/>
          </p:nvPr>
        </p:nvSpPr>
        <p:spPr/>
        <p:txBody>
          <a:bodyPr/>
          <a:p>
            <a:r>
              <a:rPr lang="en-IN" altLang="en-US" sz="2800"/>
              <a:t>Incase of a fire accident, all the assets like Land &amp; Buildings, Plant &amp; Machinery, Furniture, stock etc., shall be destroyed.</a:t>
            </a:r>
            <a:endParaRPr lang="en-IN" altLang="en-US" sz="2800"/>
          </a:p>
          <a:p>
            <a:r>
              <a:rPr lang="en-IN" altLang="en-US" sz="2800"/>
              <a:t>Incase of stock, it becomes necessary to calculate the value of stock in hand at the time of fire unlike other assets which have records maintained in the books of accounts</a:t>
            </a:r>
            <a:endParaRPr lang="en-IN" altLang="en-US" sz="2800"/>
          </a:p>
          <a:p>
            <a:r>
              <a:rPr lang="en-IN" altLang="en-US" sz="2800"/>
              <a:t>Value of the stock destroyed by fire is calculated by preparing a Memorandum Trading Account till the date of fire.</a:t>
            </a:r>
            <a:endParaRPr lang="en-IN" altLang="en-US" sz="2800"/>
          </a:p>
          <a:p>
            <a:r>
              <a:rPr lang="en-IN" altLang="en-US" sz="2800"/>
              <a:t>The amount of claim from the insurance company is calculated by deducting the salvaged stock from the closing stock.</a:t>
            </a:r>
            <a:endParaRPr lang="en-IN" altLang="en-US" sz="28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IN" altLang="en-US"/>
              <a:t>	Memorandum Trading Account</a:t>
            </a:r>
            <a:endParaRPr lang="en-IN" altLang="en-US"/>
          </a:p>
        </p:txBody>
      </p:sp>
      <p:graphicFrame>
        <p:nvGraphicFramePr>
          <p:cNvPr id="6" name="Content Placeholder 5"/>
          <p:cNvGraphicFramePr/>
          <p:nvPr>
            <p:ph idx="1"/>
          </p:nvPr>
        </p:nvGraphicFramePr>
        <p:xfrm>
          <a:off x="838200" y="1901825"/>
          <a:ext cx="10515600" cy="3931920"/>
        </p:xfrm>
        <a:graphic>
          <a:graphicData uri="http://schemas.openxmlformats.org/drawingml/2006/table">
            <a:tbl>
              <a:tblPr firstRow="1" bandRow="1">
                <a:tableStyleId>{5C22544A-7EE6-4342-B048-85BDC9FD1C3A}</a:tableStyleId>
              </a:tblPr>
              <a:tblGrid>
                <a:gridCol w="3097530"/>
                <a:gridCol w="2160270"/>
                <a:gridCol w="3520440"/>
                <a:gridCol w="1737360"/>
              </a:tblGrid>
              <a:tr h="365760">
                <a:tc>
                  <a:txBody>
                    <a:bodyPr/>
                    <a:p>
                      <a:pPr>
                        <a:buNone/>
                      </a:pPr>
                      <a:r>
                        <a:rPr lang="en-IN" altLang="en-US" b="1"/>
                        <a:t>Particulars</a:t>
                      </a:r>
                      <a:endParaRPr lang="en-IN" altLang="en-US" b="1"/>
                    </a:p>
                  </a:txBody>
                  <a:tcPr/>
                </a:tc>
                <a:tc>
                  <a:txBody>
                    <a:bodyPr/>
                    <a:p>
                      <a:pPr>
                        <a:buNone/>
                      </a:pPr>
                      <a:r>
                        <a:rPr lang="en-IN" altLang="en-US" b="1"/>
                        <a:t>Amount(Rs.)</a:t>
                      </a:r>
                      <a:endParaRPr lang="en-IN" altLang="en-US" b="1"/>
                    </a:p>
                  </a:txBody>
                  <a:tcPr/>
                </a:tc>
                <a:tc>
                  <a:txBody>
                    <a:bodyPr/>
                    <a:p>
                      <a:pPr>
                        <a:buNone/>
                      </a:pPr>
                      <a:r>
                        <a:rPr lang="en-IN" altLang="en-US" b="1"/>
                        <a:t>Particulars</a:t>
                      </a:r>
                      <a:endParaRPr lang="en-IN" altLang="en-US" b="1"/>
                    </a:p>
                  </a:txBody>
                  <a:tcPr/>
                </a:tc>
                <a:tc>
                  <a:txBody>
                    <a:bodyPr/>
                    <a:p>
                      <a:pPr>
                        <a:buNone/>
                      </a:pPr>
                      <a:r>
                        <a:rPr lang="en-IN" altLang="en-US" b="1"/>
                        <a:t>Amount (Rs.)</a:t>
                      </a:r>
                      <a:endParaRPr lang="en-IN" altLang="en-US" b="1"/>
                    </a:p>
                  </a:txBody>
                  <a:tcPr/>
                </a:tc>
              </a:tr>
              <a:tr h="365760">
                <a:tc>
                  <a:txBody>
                    <a:bodyPr/>
                    <a:p>
                      <a:pPr>
                        <a:buNone/>
                      </a:pPr>
                      <a:r>
                        <a:rPr lang="en-IN" altLang="en-US"/>
                        <a:t>To opening stock</a:t>
                      </a:r>
                      <a:endParaRPr lang="en-IN" altLang="en-US"/>
                    </a:p>
                  </a:txBody>
                  <a:tcPr/>
                </a:tc>
                <a:tc>
                  <a:txBody>
                    <a:bodyPr/>
                    <a:p>
                      <a:pPr>
                        <a:buNone/>
                      </a:pPr>
                      <a:r>
                        <a:rPr lang="en-IN" altLang="en-US"/>
                        <a:t>XXX</a:t>
                      </a:r>
                      <a:endParaRPr lang="en-IN" altLang="en-US"/>
                    </a:p>
                  </a:txBody>
                  <a:tcPr/>
                </a:tc>
                <a:tc>
                  <a:txBody>
                    <a:bodyPr/>
                    <a:p>
                      <a:pPr>
                        <a:buNone/>
                      </a:pPr>
                      <a:r>
                        <a:rPr lang="en-IN" altLang="en-US"/>
                        <a:t>By sales less returns</a:t>
                      </a:r>
                      <a:endParaRPr lang="en-IN" altLang="en-US"/>
                    </a:p>
                  </a:txBody>
                  <a:tcPr/>
                </a:tc>
                <a:tc>
                  <a:txBody>
                    <a:bodyPr/>
                    <a:p>
                      <a:pPr>
                        <a:buNone/>
                      </a:pPr>
                      <a:r>
                        <a:rPr lang="en-IN" altLang="en-US"/>
                        <a:t>XXX</a:t>
                      </a:r>
                      <a:endParaRPr lang="en-IN" altLang="en-US"/>
                    </a:p>
                  </a:txBody>
                  <a:tcPr/>
                </a:tc>
              </a:tr>
              <a:tr h="365760">
                <a:tc>
                  <a:txBody>
                    <a:bodyPr/>
                    <a:p>
                      <a:pPr>
                        <a:buNone/>
                      </a:pPr>
                      <a:r>
                        <a:rPr lang="en-IN" altLang="en-US"/>
                        <a:t>To Purchases less returns</a:t>
                      </a:r>
                      <a:endParaRPr lang="en-IN" altLang="en-US"/>
                    </a:p>
                  </a:txBody>
                  <a:tcPr/>
                </a:tc>
                <a:tc>
                  <a:txBody>
                    <a:bodyPr/>
                    <a:p>
                      <a:pPr>
                        <a:buNone/>
                      </a:pPr>
                      <a:r>
                        <a:rPr lang="en-IN" altLang="en-US"/>
                        <a:t>XXX</a:t>
                      </a:r>
                      <a:endParaRPr lang="en-IN" altLang="en-US"/>
                    </a:p>
                  </a:txBody>
                  <a:tcPr/>
                </a:tc>
                <a:tc>
                  <a:txBody>
                    <a:bodyPr/>
                    <a:p>
                      <a:pPr>
                        <a:buNone/>
                      </a:pPr>
                      <a:r>
                        <a:rPr lang="en-IN" altLang="en-US"/>
                        <a:t>By closing stock (balancing figure)</a:t>
                      </a:r>
                      <a:endParaRPr lang="en-IN" altLang="en-US"/>
                    </a:p>
                  </a:txBody>
                  <a:tcPr/>
                </a:tc>
                <a:tc>
                  <a:txBody>
                    <a:bodyPr/>
                    <a:p>
                      <a:pPr>
                        <a:buNone/>
                      </a:pPr>
                      <a:r>
                        <a:rPr lang="en-IN" altLang="en-US"/>
                        <a:t>XXX</a:t>
                      </a:r>
                      <a:endParaRPr lang="en-IN" altLang="en-US"/>
                    </a:p>
                  </a:txBody>
                  <a:tcPr/>
                </a:tc>
              </a:tr>
              <a:tr h="640080">
                <a:tc>
                  <a:txBody>
                    <a:bodyPr/>
                    <a:p>
                      <a:pPr>
                        <a:buNone/>
                      </a:pPr>
                      <a:r>
                        <a:rPr lang="en-IN" altLang="en-US"/>
                        <a:t>To Wages                                    (+) outstanding                        </a:t>
                      </a:r>
                      <a:endParaRPr lang="en-IN" altLang="en-US"/>
                    </a:p>
                  </a:txBody>
                  <a:tcPr/>
                </a:tc>
                <a:tc>
                  <a:txBody>
                    <a:bodyPr/>
                    <a:p>
                      <a:pPr>
                        <a:buNone/>
                      </a:pPr>
                      <a:r>
                        <a:rPr lang="en-IN" altLang="en-US"/>
                        <a:t>XXX</a:t>
                      </a:r>
                      <a:endParaRPr lang="en-IN" altLang="en-US"/>
                    </a:p>
                  </a:txBody>
                  <a:tcPr/>
                </a:tc>
                <a:tc>
                  <a:txBody>
                    <a:bodyPr/>
                    <a:p>
                      <a:pPr>
                        <a:buNone/>
                      </a:pPr>
                      <a:endParaRPr lang="en-IN" altLang="en-US"/>
                    </a:p>
                  </a:txBody>
                  <a:tcPr/>
                </a:tc>
                <a:tc>
                  <a:txBody>
                    <a:bodyPr/>
                    <a:p>
                      <a:pPr>
                        <a:buNone/>
                      </a:pPr>
                      <a:endParaRPr lang="en-IN" altLang="en-US"/>
                    </a:p>
                  </a:txBody>
                  <a:tcPr/>
                </a:tc>
              </a:tr>
              <a:tr h="640080">
                <a:tc>
                  <a:txBody>
                    <a:bodyPr/>
                    <a:p>
                      <a:pPr>
                        <a:buNone/>
                      </a:pPr>
                      <a:r>
                        <a:rPr lang="en-IN" altLang="en-US"/>
                        <a:t>To other Manufacturing expenses</a:t>
                      </a:r>
                      <a:endParaRPr lang="en-IN" altLang="en-US"/>
                    </a:p>
                  </a:txBody>
                  <a:tcPr/>
                </a:tc>
                <a:tc>
                  <a:txBody>
                    <a:bodyPr/>
                    <a:p>
                      <a:pPr>
                        <a:buNone/>
                      </a:pPr>
                      <a:r>
                        <a:rPr lang="en-IN" altLang="en-US"/>
                        <a:t>XXX</a:t>
                      </a:r>
                      <a:endParaRPr lang="en-IN" altLang="en-US"/>
                    </a:p>
                  </a:txBody>
                  <a:tcPr/>
                </a:tc>
                <a:tc>
                  <a:txBody>
                    <a:bodyPr/>
                    <a:p>
                      <a:pPr>
                        <a:buNone/>
                      </a:pPr>
                      <a:endParaRPr lang="en-IN" altLang="en-US"/>
                    </a:p>
                  </a:txBody>
                  <a:tcPr/>
                </a:tc>
                <a:tc>
                  <a:txBody>
                    <a:bodyPr/>
                    <a:p>
                      <a:pPr>
                        <a:buNone/>
                      </a:pPr>
                      <a:endParaRPr lang="en-IN" altLang="en-US"/>
                    </a:p>
                  </a:txBody>
                  <a:tcPr/>
                </a:tc>
              </a:tr>
              <a:tr h="365760">
                <a:tc>
                  <a:txBody>
                    <a:bodyPr/>
                    <a:p>
                      <a:pPr>
                        <a:buNone/>
                      </a:pPr>
                      <a:r>
                        <a:rPr lang="en-IN" altLang="en-US"/>
                        <a:t>To Gross Profit c/d</a:t>
                      </a:r>
                      <a:endParaRPr lang="en-IN" altLang="en-US"/>
                    </a:p>
                  </a:txBody>
                  <a:tcPr/>
                </a:tc>
                <a:tc>
                  <a:txBody>
                    <a:bodyPr/>
                    <a:p>
                      <a:pPr>
                        <a:buNone/>
                      </a:pPr>
                      <a:r>
                        <a:rPr lang="en-IN" altLang="en-US"/>
                        <a:t>XXX</a:t>
                      </a:r>
                      <a:endParaRPr lang="en-IN" altLang="en-US"/>
                    </a:p>
                  </a:txBody>
                  <a:tcPr/>
                </a:tc>
                <a:tc>
                  <a:txBody>
                    <a:bodyPr/>
                    <a:p>
                      <a:pPr>
                        <a:buNone/>
                      </a:pPr>
                      <a:endParaRPr lang="en-IN" altLang="en-US"/>
                    </a:p>
                  </a:txBody>
                  <a:tcPr/>
                </a:tc>
                <a:tc>
                  <a:txBody>
                    <a:bodyPr/>
                    <a:p>
                      <a:pPr>
                        <a:buNone/>
                      </a:pPr>
                      <a:endParaRPr lang="en-IN" altLang="en-US"/>
                    </a:p>
                  </a:txBody>
                  <a:tcPr/>
                </a:tc>
              </a:tr>
              <a:tr h="365760">
                <a:tc>
                  <a:txBody>
                    <a:bodyPr/>
                    <a:p>
                      <a:pPr>
                        <a:buNone/>
                      </a:pPr>
                      <a:endParaRPr lang="en-IN" altLang="en-US"/>
                    </a:p>
                  </a:txBody>
                  <a:tcPr/>
                </a:tc>
                <a:tc>
                  <a:txBody>
                    <a:bodyPr/>
                    <a:p>
                      <a:pPr>
                        <a:buNone/>
                      </a:pPr>
                      <a:r>
                        <a:rPr lang="en-IN" altLang="en-US"/>
                        <a:t>XXXX</a:t>
                      </a:r>
                      <a:endParaRPr lang="en-IN" altLang="en-US"/>
                    </a:p>
                  </a:txBody>
                  <a:tcPr/>
                </a:tc>
                <a:tc>
                  <a:txBody>
                    <a:bodyPr/>
                    <a:p>
                      <a:pPr>
                        <a:buNone/>
                      </a:pPr>
                      <a:endParaRPr lang="en-IN" altLang="en-US"/>
                    </a:p>
                  </a:txBody>
                  <a:tcPr/>
                </a:tc>
                <a:tc>
                  <a:txBody>
                    <a:bodyPr/>
                    <a:p>
                      <a:pPr>
                        <a:buNone/>
                      </a:pPr>
                      <a:r>
                        <a:rPr lang="en-IN" altLang="en-US"/>
                        <a:t>XXXX</a:t>
                      </a:r>
                      <a:endParaRPr lang="en-IN" altLang="en-US"/>
                    </a:p>
                  </a:txBody>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Classification of Insurance</a:t>
            </a:r>
            <a:endParaRPr lang="en-IN" dirty="0"/>
          </a:p>
        </p:txBody>
      </p:sp>
      <p:sp>
        <p:nvSpPr>
          <p:cNvPr id="3" name="Content Placeholder 2"/>
          <p:cNvSpPr>
            <a:spLocks noGrp="1"/>
          </p:cNvSpPr>
          <p:nvPr>
            <p:ph idx="1"/>
          </p:nvPr>
        </p:nvSpPr>
        <p:spPr/>
        <p:txBody>
          <a:bodyPr>
            <a:normAutofit lnSpcReduction="10000"/>
            <a:scene3d>
              <a:camera prst="orthographicFront"/>
              <a:lightRig rig="threePt" dir="t"/>
            </a:scene3d>
          </a:bodyPr>
          <a:lstStyle/>
          <a:p>
            <a:r>
              <a:rPr lang="en-IN" sz="280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Insurance is classified into two types. They are</a:t>
            </a:r>
            <a:endParaRPr lang="en-IN" sz="280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a:p>
            <a:pPr marL="0" indent="0">
              <a:buNone/>
            </a:pPr>
            <a:endParaRPr lang="en-IN" sz="280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a:p>
            <a:pPr>
              <a:buFont typeface="Wingdings" panose="05000000000000000000" pitchFamily="2" charset="2"/>
              <a:buChar char="q"/>
            </a:pPr>
            <a:r>
              <a:rPr lang="en-IN" sz="280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 </a:t>
            </a:r>
            <a:r>
              <a:rPr lang="en-IN" sz="2800" b="1" i="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Life Insurance</a:t>
            </a:r>
            <a:r>
              <a:rPr lang="en-IN" sz="280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 :As the name suggests, life insurance contract covers the risk associated with the life of human beings. These policies are generally long term policies.</a:t>
            </a:r>
            <a:endParaRPr lang="en-IN" sz="280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a:p>
            <a:pPr marL="0" indent="0">
              <a:buNone/>
            </a:pPr>
            <a:endParaRPr lang="en-IN" sz="280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a:p>
            <a:pPr>
              <a:buFont typeface="Wingdings" panose="05000000000000000000" pitchFamily="2" charset="2"/>
              <a:buChar char="q"/>
            </a:pPr>
            <a:r>
              <a:rPr lang="en-IN" sz="280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 </a:t>
            </a:r>
            <a:r>
              <a:rPr lang="en-IN" sz="2800" b="1" i="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General Insurance</a:t>
            </a:r>
            <a:r>
              <a:rPr lang="en-IN" sz="280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 : On the other hand, all the insurances other than life are covered under general insurance. These contracts are usually made for one year. Examples: Marine insurance, Fire Insurance, Accidental, crop, Burglary Insurance etc.</a:t>
            </a:r>
            <a:endParaRPr lang="en-IN" sz="280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scene3d>
              <a:camera prst="orthographicFront"/>
              <a:lightRig rig="threePt" dir="t"/>
            </a:scene3d>
          </a:bodyPr>
          <a:p>
            <a:r>
              <a:rPr lang="en-IN" altLang="en-US">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Accounting records for Life insurance </a:t>
            </a:r>
            <a:endParaRPr lang="en-IN" altLang="en-US">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3" name="Content Placeholder 2"/>
          <p:cNvSpPr>
            <a:spLocks noGrp="1"/>
          </p:cNvSpPr>
          <p:nvPr>
            <p:ph idx="1"/>
          </p:nvPr>
        </p:nvSpPr>
        <p:spPr/>
        <p:txBody>
          <a:bodyPr/>
          <a:p>
            <a:r>
              <a:rPr lang="en-IN" altLang="en-US">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According to the life insurance corporation 1956, the following records are prepared and maintained by the life insurance companies.</a:t>
            </a:r>
            <a:endParaRPr lang="en-IN" altLang="en-US">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a:p>
            <a:pPr marL="0" indent="0">
              <a:buNone/>
            </a:pPr>
            <a:endParaRPr lang="en-IN" altLang="en-US">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a:p>
            <a:pPr>
              <a:buFont typeface="Wingdings" panose="05000000000000000000" charset="0"/>
              <a:buChar char="ü"/>
            </a:pPr>
            <a:r>
              <a:rPr lang="en-IN" altLang="en-US">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 Revenue Account (form A - RA)</a:t>
            </a:r>
            <a:endParaRPr lang="en-IN" altLang="en-US">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a:p>
            <a:pPr marL="0" indent="0">
              <a:buFont typeface="Wingdings" panose="05000000000000000000" charset="0"/>
              <a:buNone/>
            </a:pPr>
            <a:endParaRPr lang="en-IN" altLang="en-US">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a:p>
            <a:pPr>
              <a:buFont typeface="Wingdings" panose="05000000000000000000" charset="0"/>
              <a:buChar char="ü"/>
            </a:pPr>
            <a:r>
              <a:rPr lang="en-IN" altLang="en-US">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Profit &amp; Loss Account (Form A - PL)</a:t>
            </a:r>
            <a:endParaRPr lang="en-IN" altLang="en-US">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a:p>
            <a:pPr marL="0" indent="0">
              <a:buFont typeface="Wingdings" panose="05000000000000000000" charset="0"/>
              <a:buNone/>
            </a:pPr>
            <a:endParaRPr lang="en-IN" altLang="en-US">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a:p>
            <a:pPr>
              <a:buFont typeface="Wingdings" panose="05000000000000000000" charset="0"/>
              <a:buChar char="ü"/>
            </a:pPr>
            <a:r>
              <a:rPr lang="en-IN" altLang="en-US">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Balance Sheet (Form A - BS)</a:t>
            </a:r>
            <a:endParaRPr lang="en-IN" altLang="en-US">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331470" y="6985"/>
            <a:ext cx="11906885" cy="684403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5080" y="-1270"/>
            <a:ext cx="12152630"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5"/>
          <p:cNvSpPr>
            <a:spLocks noGrp="1"/>
          </p:cNvSpPr>
          <p:nvPr>
            <p:ph type="title"/>
          </p:nvPr>
        </p:nvSpPr>
        <p:spPr/>
        <p:txBody>
          <a:bodyPr/>
          <a:p>
            <a:endParaRPr lang="en-US"/>
          </a:p>
        </p:txBody>
      </p:sp>
      <p:pic>
        <p:nvPicPr>
          <p:cNvPr id="4" name="Content Placeholder 3"/>
          <p:cNvPicPr>
            <a:picLocks noChangeAspect="1"/>
          </p:cNvPicPr>
          <p:nvPr>
            <p:ph sz="half" idx="1"/>
          </p:nvPr>
        </p:nvPicPr>
        <p:blipFill>
          <a:blip r:embed="rId1"/>
          <a:stretch>
            <a:fillRect/>
          </a:stretch>
        </p:blipFill>
        <p:spPr>
          <a:xfrm>
            <a:off x="120015" y="58420"/>
            <a:ext cx="5771515" cy="6663055"/>
          </a:xfrm>
          <a:prstGeom prst="rect">
            <a:avLst/>
          </a:prstGeom>
        </p:spPr>
      </p:pic>
      <p:pic>
        <p:nvPicPr>
          <p:cNvPr id="5" name="Content Placeholder 4"/>
          <p:cNvPicPr>
            <a:picLocks noChangeAspect="1"/>
          </p:cNvPicPr>
          <p:nvPr>
            <p:ph sz="half" idx="2"/>
          </p:nvPr>
        </p:nvPicPr>
        <p:blipFill>
          <a:blip r:embed="rId2"/>
          <a:stretch>
            <a:fillRect/>
          </a:stretch>
        </p:blipFill>
        <p:spPr>
          <a:xfrm>
            <a:off x="6262370" y="57785"/>
            <a:ext cx="5876290" cy="666369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5" name="Content Placeholder 4"/>
          <p:cNvPicPr>
            <a:picLocks noChangeAspect="1"/>
          </p:cNvPicPr>
          <p:nvPr>
            <p:ph sz="half" idx="1"/>
          </p:nvPr>
        </p:nvPicPr>
        <p:blipFill>
          <a:blip r:embed="rId1"/>
          <a:stretch>
            <a:fillRect/>
          </a:stretch>
        </p:blipFill>
        <p:spPr>
          <a:xfrm>
            <a:off x="104775" y="27940"/>
            <a:ext cx="5880100" cy="6753225"/>
          </a:xfrm>
          <a:prstGeom prst="rect">
            <a:avLst/>
          </a:prstGeom>
        </p:spPr>
      </p:pic>
      <p:pic>
        <p:nvPicPr>
          <p:cNvPr id="6" name="Content Placeholder 5"/>
          <p:cNvPicPr>
            <a:picLocks noChangeAspect="1"/>
          </p:cNvPicPr>
          <p:nvPr>
            <p:ph sz="half" idx="2"/>
          </p:nvPr>
        </p:nvPicPr>
        <p:blipFill>
          <a:blip r:embed="rId2"/>
          <a:stretch>
            <a:fillRect/>
          </a:stretch>
        </p:blipFill>
        <p:spPr>
          <a:xfrm>
            <a:off x="5984875" y="118745"/>
            <a:ext cx="6114415" cy="666242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5" name="Content Placeholder 4"/>
          <p:cNvPicPr>
            <a:picLocks noChangeAspect="1"/>
          </p:cNvPicPr>
          <p:nvPr>
            <p:ph sz="half" idx="1"/>
          </p:nvPr>
        </p:nvPicPr>
        <p:blipFill>
          <a:blip r:embed="rId1"/>
          <a:stretch>
            <a:fillRect/>
          </a:stretch>
        </p:blipFill>
        <p:spPr>
          <a:xfrm>
            <a:off x="5715" y="149225"/>
            <a:ext cx="5515610" cy="6647180"/>
          </a:xfrm>
          <a:prstGeom prst="rect">
            <a:avLst/>
          </a:prstGeom>
        </p:spPr>
      </p:pic>
      <p:pic>
        <p:nvPicPr>
          <p:cNvPr id="6" name="Content Placeholder 5"/>
          <p:cNvPicPr>
            <a:picLocks noChangeAspect="1"/>
          </p:cNvPicPr>
          <p:nvPr>
            <p:ph sz="half" idx="2"/>
          </p:nvPr>
        </p:nvPicPr>
        <p:blipFill>
          <a:blip r:embed="rId2"/>
          <a:stretch>
            <a:fillRect/>
          </a:stretch>
        </p:blipFill>
        <p:spPr>
          <a:xfrm>
            <a:off x="5521325" y="27940"/>
            <a:ext cx="6496685" cy="6526530"/>
          </a:xfrm>
          <a:prstGeom prst="rect">
            <a:avLst/>
          </a:prstGeom>
        </p:spPr>
      </p:pic>
    </p:spTree>
  </p:cSld>
  <p:clrMapOvr>
    <a:masterClrMapping/>
  </p:clrMapOvr>
</p:sld>
</file>

<file path=ppt/theme/theme1.xml><?xml version="1.0" encoding="utf-8"?>
<a:theme xmlns:a="http://schemas.openxmlformats.org/drawingml/2006/main" name="Business Cooperate">
  <a:themeElements>
    <a:clrScheme name="Business Cooper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siness Cooperate">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usiness Cooper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siness Cooper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siness Cooper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siness Cooper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siness Cooper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siness Cooper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siness Cooper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siness Cooper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siness Cooper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siness Cooper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siness Cooper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siness Cooper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3814</Words>
  <Application>WPS Presentation</Application>
  <PresentationFormat>Widescreen</PresentationFormat>
  <Paragraphs>121</Paragraphs>
  <Slides>26</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26</vt:i4>
      </vt:variant>
    </vt:vector>
  </HeadingPairs>
  <TitlesOfParts>
    <vt:vector size="35" baseType="lpstr">
      <vt:lpstr>Arial</vt:lpstr>
      <vt:lpstr>SimSun</vt:lpstr>
      <vt:lpstr>Wingdings</vt:lpstr>
      <vt:lpstr>Calibri Light</vt:lpstr>
      <vt:lpstr>Calibri</vt:lpstr>
      <vt:lpstr>Microsoft YaHei</vt:lpstr>
      <vt:lpstr>Arial Unicode MS</vt:lpstr>
      <vt:lpstr>Wingdings</vt:lpstr>
      <vt:lpstr>Business Cooperate</vt:lpstr>
      <vt:lpstr>Unit – V  </vt:lpstr>
      <vt:lpstr>			Introduction</vt:lpstr>
      <vt:lpstr>Classification of Insurance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Accounting Records for General Insurance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 V</dc:title>
  <dc:creator>sreeramana</dc:creator>
  <cp:lastModifiedBy>sreeramana</cp:lastModifiedBy>
  <cp:revision>31</cp:revision>
  <dcterms:created xsi:type="dcterms:W3CDTF">2020-04-12T09:14:00Z</dcterms:created>
  <dcterms:modified xsi:type="dcterms:W3CDTF">2020-04-14T09:56:49Z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1033-11.2.0.9255</vt:lpwstr>
  </property>
</Properties>
</file>